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7772400" cy="10058400"/>
  <p:notesSz cx="6858000" cy="9144000"/>
  <p:embeddedFontLst>
    <p:embeddedFont>
      <p:font typeface="Lato" panose="020F0502020204030203" pitchFamily="34" charset="0"/>
      <p:regular r:id="rId4"/>
    </p:embeddedFont>
    <p:embeddedFont>
      <p:font typeface="Lato Bold" panose="020F0502020204030203" charset="0"/>
      <p:regular r:id="rId5"/>
    </p:embeddedFont>
    <p:embeddedFont>
      <p:font typeface="Lato Bold Italics" panose="020B0604020202020204" charset="0"/>
      <p:regular r:id="rId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2" d="100"/>
          <a:sy n="72" d="100"/>
        </p:scale>
        <p:origin x="303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5" Type="http://schemas.openxmlformats.org/officeDocument/2006/relationships/font" Target="fonts/font2.fntdata"/><Relationship Id="rId10" Type="http://schemas.openxmlformats.org/officeDocument/2006/relationships/tableStyles" Target="tableStyles.xml"/><Relationship Id="rId4" Type="http://schemas.openxmlformats.org/officeDocument/2006/relationships/font" Target="fonts/font1.fntdata"/><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445" y="4749136"/>
            <a:ext cx="607795" cy="358047"/>
          </a:xfrm>
          <a:custGeom>
            <a:avLst/>
            <a:gdLst/>
            <a:ahLst/>
            <a:cxnLst/>
            <a:rect l="l" t="t" r="r" b="b"/>
            <a:pathLst>
              <a:path w="607795" h="358047">
                <a:moveTo>
                  <a:pt x="0" y="0"/>
                </a:moveTo>
                <a:lnTo>
                  <a:pt x="607795" y="0"/>
                </a:lnTo>
                <a:lnTo>
                  <a:pt x="607795" y="358047"/>
                </a:lnTo>
                <a:lnTo>
                  <a:pt x="0" y="35804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69445" y="7434289"/>
            <a:ext cx="607795" cy="358047"/>
          </a:xfrm>
          <a:custGeom>
            <a:avLst/>
            <a:gdLst/>
            <a:ahLst/>
            <a:cxnLst/>
            <a:rect l="l" t="t" r="r" b="b"/>
            <a:pathLst>
              <a:path w="607795" h="358047">
                <a:moveTo>
                  <a:pt x="0" y="0"/>
                </a:moveTo>
                <a:lnTo>
                  <a:pt x="607795" y="0"/>
                </a:lnTo>
                <a:lnTo>
                  <a:pt x="607795" y="358047"/>
                </a:lnTo>
                <a:lnTo>
                  <a:pt x="0" y="35804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199144" y="3775"/>
            <a:ext cx="6878293" cy="1235411"/>
            <a:chOff x="-28333" y="-66675"/>
            <a:chExt cx="2368634" cy="432316"/>
          </a:xfrm>
        </p:grpSpPr>
        <p:sp>
          <p:nvSpPr>
            <p:cNvPr id="5" name="Freeform 5"/>
            <p:cNvSpPr/>
            <p:nvPr/>
          </p:nvSpPr>
          <p:spPr>
            <a:xfrm>
              <a:off x="-28333" y="-39"/>
              <a:ext cx="2340301" cy="356203"/>
            </a:xfrm>
            <a:custGeom>
              <a:avLst/>
              <a:gdLst/>
              <a:ahLst/>
              <a:cxnLst/>
              <a:rect l="l" t="t" r="r" b="b"/>
              <a:pathLst>
                <a:path w="2340301" h="365641">
                  <a:moveTo>
                    <a:pt x="0" y="0"/>
                  </a:moveTo>
                  <a:lnTo>
                    <a:pt x="2340301" y="0"/>
                  </a:lnTo>
                  <a:lnTo>
                    <a:pt x="2340301" y="365641"/>
                  </a:lnTo>
                  <a:lnTo>
                    <a:pt x="0" y="365641"/>
                  </a:lnTo>
                  <a:close/>
                </a:path>
              </a:pathLst>
            </a:custGeom>
            <a:solidFill>
              <a:srgbClr val="75C159"/>
            </a:solidFill>
          </p:spPr>
          <p:txBody>
            <a:bodyPr/>
            <a:lstStyle/>
            <a:p>
              <a:endParaRPr lang="en-US" dirty="0"/>
            </a:p>
          </p:txBody>
        </p:sp>
        <p:sp>
          <p:nvSpPr>
            <p:cNvPr id="6" name="TextBox 6"/>
            <p:cNvSpPr txBox="1"/>
            <p:nvPr/>
          </p:nvSpPr>
          <p:spPr>
            <a:xfrm>
              <a:off x="0" y="-66675"/>
              <a:ext cx="2340301" cy="432316"/>
            </a:xfrm>
            <a:prstGeom prst="rect">
              <a:avLst/>
            </a:prstGeom>
          </p:spPr>
          <p:txBody>
            <a:bodyPr lIns="50800" tIns="50800" rIns="50800" bIns="50800" rtlCol="0" anchor="ctr"/>
            <a:lstStyle/>
            <a:p>
              <a:pPr algn="ctr">
                <a:lnSpc>
                  <a:spcPts val="2100"/>
                </a:lnSpc>
              </a:pPr>
              <a:endParaRPr/>
            </a:p>
          </p:txBody>
        </p:sp>
      </p:grpSp>
      <p:sp>
        <p:nvSpPr>
          <p:cNvPr id="7" name="Freeform 7"/>
          <p:cNvSpPr/>
          <p:nvPr/>
        </p:nvSpPr>
        <p:spPr>
          <a:xfrm>
            <a:off x="6496607" y="200077"/>
            <a:ext cx="1011033" cy="1044988"/>
          </a:xfrm>
          <a:custGeom>
            <a:avLst/>
            <a:gdLst/>
            <a:ahLst/>
            <a:cxnLst/>
            <a:rect l="l" t="t" r="r" b="b"/>
            <a:pathLst>
              <a:path w="1044877" h="1044877">
                <a:moveTo>
                  <a:pt x="0" y="0"/>
                </a:moveTo>
                <a:lnTo>
                  <a:pt x="1044877" y="0"/>
                </a:lnTo>
                <a:lnTo>
                  <a:pt x="1044877" y="1044877"/>
                </a:lnTo>
                <a:lnTo>
                  <a:pt x="0" y="10448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6448978" y="220600"/>
            <a:ext cx="993942" cy="983991"/>
          </a:xfrm>
          <a:custGeom>
            <a:avLst/>
            <a:gdLst/>
            <a:ahLst/>
            <a:cxnLst/>
            <a:rect l="l" t="t" r="r" b="b"/>
            <a:pathLst>
              <a:path w="943007" h="942614">
                <a:moveTo>
                  <a:pt x="0" y="0"/>
                </a:moveTo>
                <a:lnTo>
                  <a:pt x="943007" y="0"/>
                </a:lnTo>
                <a:lnTo>
                  <a:pt x="943007" y="942614"/>
                </a:lnTo>
                <a:lnTo>
                  <a:pt x="0" y="942614"/>
                </a:lnTo>
                <a:lnTo>
                  <a:pt x="0" y="0"/>
                </a:lnTo>
                <a:close/>
              </a:path>
            </a:pathLst>
          </a:custGeom>
          <a:blipFill>
            <a:blip r:embed="rId4"/>
            <a:stretch>
              <a:fillRect/>
            </a:stretch>
          </a:blipFill>
        </p:spPr>
        <p:txBody>
          <a:bodyPr/>
          <a:lstStyle/>
          <a:p>
            <a:endParaRPr lang="en-US"/>
          </a:p>
        </p:txBody>
      </p:sp>
      <p:sp>
        <p:nvSpPr>
          <p:cNvPr id="9" name="Freeform 9"/>
          <p:cNvSpPr/>
          <p:nvPr/>
        </p:nvSpPr>
        <p:spPr>
          <a:xfrm>
            <a:off x="4054003" y="1403723"/>
            <a:ext cx="3453637" cy="4604849"/>
          </a:xfrm>
          <a:custGeom>
            <a:avLst/>
            <a:gdLst/>
            <a:ahLst/>
            <a:cxnLst/>
            <a:rect l="l" t="t" r="r" b="b"/>
            <a:pathLst>
              <a:path w="3453637" h="4604849">
                <a:moveTo>
                  <a:pt x="0" y="0"/>
                </a:moveTo>
                <a:lnTo>
                  <a:pt x="3453637" y="0"/>
                </a:lnTo>
                <a:lnTo>
                  <a:pt x="3453637" y="4604849"/>
                </a:lnTo>
                <a:lnTo>
                  <a:pt x="0" y="4604849"/>
                </a:lnTo>
                <a:lnTo>
                  <a:pt x="0" y="0"/>
                </a:lnTo>
                <a:close/>
              </a:path>
            </a:pathLst>
          </a:custGeom>
          <a:blipFill>
            <a:blip r:embed="rId5"/>
            <a:stretch>
              <a:fillRect/>
            </a:stretch>
          </a:blipFill>
        </p:spPr>
        <p:txBody>
          <a:bodyPr/>
          <a:lstStyle/>
          <a:p>
            <a:endParaRPr lang="en-US"/>
          </a:p>
        </p:txBody>
      </p:sp>
      <p:sp>
        <p:nvSpPr>
          <p:cNvPr id="10" name="Freeform 10"/>
          <p:cNvSpPr/>
          <p:nvPr/>
        </p:nvSpPr>
        <p:spPr>
          <a:xfrm>
            <a:off x="5635190" y="3743321"/>
            <a:ext cx="1442247" cy="1442247"/>
          </a:xfrm>
          <a:custGeom>
            <a:avLst/>
            <a:gdLst/>
            <a:ahLst/>
            <a:cxnLst/>
            <a:rect l="l" t="t" r="r" b="b"/>
            <a:pathLst>
              <a:path w="1442247" h="1442247">
                <a:moveTo>
                  <a:pt x="0" y="0"/>
                </a:moveTo>
                <a:lnTo>
                  <a:pt x="1442246" y="0"/>
                </a:lnTo>
                <a:lnTo>
                  <a:pt x="1442246" y="1442247"/>
                </a:lnTo>
                <a:lnTo>
                  <a:pt x="0" y="144224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5717466" y="3825597"/>
            <a:ext cx="1277694" cy="1277694"/>
          </a:xfrm>
          <a:custGeom>
            <a:avLst/>
            <a:gdLst/>
            <a:ahLst/>
            <a:cxnLst/>
            <a:rect l="l" t="t" r="r" b="b"/>
            <a:pathLst>
              <a:path w="1277694" h="1277694">
                <a:moveTo>
                  <a:pt x="0" y="0"/>
                </a:moveTo>
                <a:lnTo>
                  <a:pt x="1277694" y="0"/>
                </a:lnTo>
                <a:lnTo>
                  <a:pt x="1277694" y="1277694"/>
                </a:lnTo>
                <a:lnTo>
                  <a:pt x="0" y="127769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rot="-302508">
            <a:off x="5784919" y="3877882"/>
            <a:ext cx="1174155" cy="984100"/>
          </a:xfrm>
          <a:prstGeom prst="rect">
            <a:avLst/>
          </a:prstGeom>
        </p:spPr>
        <p:txBody>
          <a:bodyPr lIns="0" tIns="0" rIns="0" bIns="0" rtlCol="0" anchor="t">
            <a:spAutoFit/>
          </a:bodyPr>
          <a:lstStyle/>
          <a:p>
            <a:pPr algn="ctr">
              <a:lnSpc>
                <a:spcPts val="4135"/>
              </a:lnSpc>
            </a:pPr>
            <a:r>
              <a:rPr lang="en-US" sz="2954" b="1">
                <a:solidFill>
                  <a:srgbClr val="FFFFFF"/>
                </a:solidFill>
                <a:latin typeface="Lato Bold"/>
                <a:ea typeface="Lato Bold"/>
                <a:cs typeface="Lato Bold"/>
                <a:sym typeface="Lato Bold"/>
              </a:rPr>
              <a:t>51 </a:t>
            </a:r>
          </a:p>
          <a:p>
            <a:pPr algn="ctr">
              <a:lnSpc>
                <a:spcPts val="1830"/>
              </a:lnSpc>
              <a:spcBef>
                <a:spcPct val="0"/>
              </a:spcBef>
            </a:pPr>
            <a:r>
              <a:rPr lang="en-US" sz="1307" b="1">
                <a:solidFill>
                  <a:srgbClr val="FFFFFF"/>
                </a:solidFill>
                <a:latin typeface="Lato Bold"/>
                <a:ea typeface="Lato Bold"/>
                <a:cs typeface="Lato Bold"/>
                <a:sym typeface="Lato Bold"/>
              </a:rPr>
              <a:t>Participating locations!</a:t>
            </a:r>
          </a:p>
        </p:txBody>
      </p:sp>
      <p:sp>
        <p:nvSpPr>
          <p:cNvPr id="13" name="TextBox 13"/>
          <p:cNvSpPr txBox="1"/>
          <p:nvPr/>
        </p:nvSpPr>
        <p:spPr>
          <a:xfrm>
            <a:off x="473342" y="291591"/>
            <a:ext cx="3412858" cy="745490"/>
          </a:xfrm>
          <a:prstGeom prst="rect">
            <a:avLst/>
          </a:prstGeom>
        </p:spPr>
        <p:txBody>
          <a:bodyPr lIns="0" tIns="0" rIns="0" bIns="0" rtlCol="0" anchor="t">
            <a:spAutoFit/>
          </a:bodyPr>
          <a:lstStyle/>
          <a:p>
            <a:pPr algn="l">
              <a:lnSpc>
                <a:spcPts val="3499"/>
              </a:lnSpc>
              <a:spcBef>
                <a:spcPct val="0"/>
              </a:spcBef>
            </a:pPr>
            <a:r>
              <a:rPr lang="en-US" sz="2499" b="1" dirty="0">
                <a:solidFill>
                  <a:srgbClr val="FFFFFF"/>
                </a:solidFill>
                <a:latin typeface="Lato Bold"/>
                <a:ea typeface="Lato Bold"/>
                <a:cs typeface="Lato Bold"/>
                <a:sym typeface="Lato Bold"/>
              </a:rPr>
              <a:t>DOUBLE UP INDIANA</a:t>
            </a:r>
          </a:p>
          <a:p>
            <a:pPr algn="l">
              <a:lnSpc>
                <a:spcPts val="2519"/>
              </a:lnSpc>
              <a:spcBef>
                <a:spcPct val="0"/>
              </a:spcBef>
            </a:pPr>
            <a:r>
              <a:rPr lang="en-US" sz="1799" b="1" dirty="0">
                <a:solidFill>
                  <a:srgbClr val="425F20"/>
                </a:solidFill>
                <a:latin typeface="Lato Bold"/>
                <a:ea typeface="Lato Bold"/>
                <a:cs typeface="Lato Bold"/>
                <a:sym typeface="Lato Bold"/>
              </a:rPr>
              <a:t>2025 Indiana Overview</a:t>
            </a:r>
          </a:p>
        </p:txBody>
      </p:sp>
      <p:sp>
        <p:nvSpPr>
          <p:cNvPr id="14" name="TextBox 14"/>
          <p:cNvSpPr txBox="1"/>
          <p:nvPr/>
        </p:nvSpPr>
        <p:spPr>
          <a:xfrm>
            <a:off x="199145" y="1370751"/>
            <a:ext cx="3772581" cy="3308791"/>
          </a:xfrm>
          <a:prstGeom prst="rect">
            <a:avLst/>
          </a:prstGeom>
        </p:spPr>
        <p:txBody>
          <a:bodyPr wrap="square" lIns="0" tIns="0" rIns="0" bIns="0" rtlCol="0" anchor="t">
            <a:spAutoFit/>
          </a:bodyPr>
          <a:lstStyle/>
          <a:p>
            <a:pPr>
              <a:lnSpc>
                <a:spcPts val="1982"/>
              </a:lnSpc>
              <a:spcBef>
                <a:spcPct val="0"/>
              </a:spcBef>
            </a:pPr>
            <a:r>
              <a:rPr lang="en-US" sz="1400" b="1" dirty="0">
                <a:solidFill>
                  <a:srgbClr val="75C159"/>
                </a:solidFill>
                <a:latin typeface="Lato Bold"/>
                <a:ea typeface="Lato Bold"/>
                <a:cs typeface="Lato Bold"/>
                <a:sym typeface="Lato Bold"/>
              </a:rPr>
              <a:t>Double Up Indiana</a:t>
            </a:r>
            <a:r>
              <a:rPr lang="en-US" sz="1400" dirty="0">
                <a:solidFill>
                  <a:srgbClr val="000000"/>
                </a:solidFill>
                <a:latin typeface="Lato"/>
                <a:ea typeface="Lato"/>
                <a:cs typeface="Lato"/>
                <a:sym typeface="Lato"/>
              </a:rPr>
              <a:t> matches SNAP spent on fresh fruits and vegetables while supporting Indiana farmers.</a:t>
            </a:r>
          </a:p>
          <a:p>
            <a:pPr>
              <a:lnSpc>
                <a:spcPts val="1982"/>
              </a:lnSpc>
              <a:spcBef>
                <a:spcPct val="0"/>
              </a:spcBef>
            </a:pPr>
            <a:endParaRPr lang="en-US" sz="1400" dirty="0">
              <a:solidFill>
                <a:srgbClr val="000000"/>
              </a:solidFill>
              <a:latin typeface="Lato"/>
              <a:ea typeface="Lato"/>
              <a:cs typeface="Lato"/>
              <a:sym typeface="Lato"/>
            </a:endParaRPr>
          </a:p>
          <a:p>
            <a:pPr>
              <a:lnSpc>
                <a:spcPts val="1982"/>
              </a:lnSpc>
              <a:spcBef>
                <a:spcPct val="0"/>
              </a:spcBef>
            </a:pPr>
            <a:r>
              <a:rPr lang="en-US" sz="1400" b="1" dirty="0">
                <a:solidFill>
                  <a:srgbClr val="75C159"/>
                </a:solidFill>
                <a:latin typeface="Lato Bold"/>
                <a:ea typeface="Lato Bold"/>
                <a:cs typeface="Lato Bold"/>
                <a:sym typeface="Lato Bold"/>
              </a:rPr>
              <a:t>Double Up is a Win/Win/Win:</a:t>
            </a:r>
          </a:p>
          <a:p>
            <a:pPr>
              <a:lnSpc>
                <a:spcPts val="1982"/>
              </a:lnSpc>
              <a:spcBef>
                <a:spcPct val="0"/>
              </a:spcBef>
            </a:pPr>
            <a:r>
              <a:rPr lang="en-US" sz="1400" dirty="0">
                <a:solidFill>
                  <a:srgbClr val="000000"/>
                </a:solidFill>
                <a:latin typeface="Lato"/>
                <a:ea typeface="Lato"/>
                <a:cs typeface="Lato"/>
                <a:sym typeface="Lato"/>
              </a:rPr>
              <a:t>It helps families bring home more fruits and vegetables, boosts business for Indiana farmers, and ignites local economies.</a:t>
            </a:r>
          </a:p>
          <a:p>
            <a:pPr>
              <a:lnSpc>
                <a:spcPts val="1982"/>
              </a:lnSpc>
              <a:spcBef>
                <a:spcPct val="0"/>
              </a:spcBef>
            </a:pPr>
            <a:endParaRPr lang="en-US" sz="1400" dirty="0">
              <a:solidFill>
                <a:srgbClr val="000000"/>
              </a:solidFill>
              <a:latin typeface="Lato"/>
              <a:ea typeface="Lato"/>
              <a:cs typeface="Lato"/>
              <a:sym typeface="Lato"/>
            </a:endParaRPr>
          </a:p>
          <a:p>
            <a:pPr>
              <a:lnSpc>
                <a:spcPts val="1982"/>
              </a:lnSpc>
              <a:spcBef>
                <a:spcPct val="0"/>
              </a:spcBef>
            </a:pPr>
            <a:r>
              <a:rPr lang="en-US" sz="1400" dirty="0">
                <a:solidFill>
                  <a:srgbClr val="000000"/>
                </a:solidFill>
                <a:latin typeface="Lato"/>
                <a:ea typeface="Lato"/>
                <a:cs typeface="Lato"/>
                <a:sym typeface="Lato"/>
              </a:rPr>
              <a:t>Indiana uses a hub &amp; spoke model to strengthen regional reach including expansion into rural areas.</a:t>
            </a:r>
          </a:p>
          <a:p>
            <a:pPr>
              <a:lnSpc>
                <a:spcPts val="1982"/>
              </a:lnSpc>
              <a:spcBef>
                <a:spcPct val="0"/>
              </a:spcBef>
            </a:pPr>
            <a:endParaRPr lang="en-US" sz="1400" dirty="0">
              <a:solidFill>
                <a:srgbClr val="000000"/>
              </a:solidFill>
              <a:latin typeface="Lato"/>
              <a:ea typeface="Lato"/>
              <a:cs typeface="Lato"/>
              <a:sym typeface="Lato"/>
            </a:endParaRPr>
          </a:p>
        </p:txBody>
      </p:sp>
      <p:sp>
        <p:nvSpPr>
          <p:cNvPr id="15" name="TextBox 15"/>
          <p:cNvSpPr txBox="1"/>
          <p:nvPr/>
        </p:nvSpPr>
        <p:spPr>
          <a:xfrm>
            <a:off x="891833" y="4701511"/>
            <a:ext cx="2855200" cy="2369184"/>
          </a:xfrm>
          <a:prstGeom prst="rect">
            <a:avLst/>
          </a:prstGeom>
        </p:spPr>
        <p:txBody>
          <a:bodyPr lIns="0" tIns="0" rIns="0" bIns="0" rtlCol="0" anchor="t">
            <a:spAutoFit/>
          </a:bodyPr>
          <a:lstStyle/>
          <a:p>
            <a:pPr algn="l">
              <a:lnSpc>
                <a:spcPts val="2520"/>
              </a:lnSpc>
            </a:pPr>
            <a:r>
              <a:rPr lang="en-US" sz="1800" b="1" dirty="0">
                <a:solidFill>
                  <a:srgbClr val="75C159"/>
                </a:solidFill>
                <a:latin typeface="Lato Bold"/>
                <a:ea typeface="Lato Bold"/>
                <a:cs typeface="Lato Bold"/>
                <a:sym typeface="Lato Bold"/>
              </a:rPr>
              <a:t>$202,407 Total Economic Impact in 2025</a:t>
            </a:r>
          </a:p>
          <a:p>
            <a:pPr algn="l">
              <a:lnSpc>
                <a:spcPts val="1960"/>
              </a:lnSpc>
            </a:pPr>
            <a:r>
              <a:rPr lang="en-US" sz="1400" dirty="0">
                <a:solidFill>
                  <a:srgbClr val="000000"/>
                </a:solidFill>
                <a:latin typeface="Lato"/>
                <a:ea typeface="Lato"/>
                <a:cs typeface="Lato"/>
                <a:sym typeface="Lato"/>
              </a:rPr>
              <a:t>This includes the increased household purchases of fruits and vegetables and the re-spending of those incentive dollars in the economy by Hoosiers and businesses among the local food system.</a:t>
            </a:r>
          </a:p>
        </p:txBody>
      </p:sp>
      <p:sp>
        <p:nvSpPr>
          <p:cNvPr id="16" name="TextBox 16"/>
          <p:cNvSpPr txBox="1"/>
          <p:nvPr/>
        </p:nvSpPr>
        <p:spPr>
          <a:xfrm>
            <a:off x="846612" y="7357626"/>
            <a:ext cx="2855200" cy="1130844"/>
          </a:xfrm>
          <a:prstGeom prst="rect">
            <a:avLst/>
          </a:prstGeom>
        </p:spPr>
        <p:txBody>
          <a:bodyPr lIns="0" tIns="0" rIns="0" bIns="0" rtlCol="0" anchor="t">
            <a:spAutoFit/>
          </a:bodyPr>
          <a:lstStyle/>
          <a:p>
            <a:pPr algn="l">
              <a:lnSpc>
                <a:spcPts val="2525"/>
              </a:lnSpc>
              <a:spcBef>
                <a:spcPct val="0"/>
              </a:spcBef>
            </a:pPr>
            <a:r>
              <a:rPr lang="en-US" sz="1803" b="1" dirty="0">
                <a:solidFill>
                  <a:srgbClr val="75C159"/>
                </a:solidFill>
                <a:latin typeface="Lato Bold"/>
                <a:ea typeface="Lato Bold"/>
                <a:cs typeface="Lato Bold"/>
                <a:sym typeface="Lato Bold"/>
              </a:rPr>
              <a:t>$133,884.50 redeemed using Double Up Incentives</a:t>
            </a:r>
          </a:p>
          <a:p>
            <a:pPr algn="l">
              <a:lnSpc>
                <a:spcPts val="1965"/>
              </a:lnSpc>
              <a:spcBef>
                <a:spcPct val="0"/>
              </a:spcBef>
            </a:pPr>
            <a:r>
              <a:rPr lang="en-US" sz="1403" dirty="0">
                <a:solidFill>
                  <a:srgbClr val="000000"/>
                </a:solidFill>
                <a:latin typeface="Lato"/>
                <a:ea typeface="Lato"/>
                <a:cs typeface="Lato"/>
                <a:sym typeface="Lato"/>
              </a:rPr>
              <a:t>$39,357 at brick &amp; mortar sites</a:t>
            </a:r>
          </a:p>
          <a:p>
            <a:pPr algn="l">
              <a:lnSpc>
                <a:spcPts val="1965"/>
              </a:lnSpc>
              <a:spcBef>
                <a:spcPct val="0"/>
              </a:spcBef>
            </a:pPr>
            <a:r>
              <a:rPr lang="en-US" sz="1403" dirty="0">
                <a:solidFill>
                  <a:srgbClr val="000000"/>
                </a:solidFill>
                <a:latin typeface="Lato"/>
                <a:ea typeface="Lato"/>
                <a:cs typeface="Lato"/>
                <a:sym typeface="Lato"/>
              </a:rPr>
              <a:t>$94,527 at farm direct sites</a:t>
            </a:r>
          </a:p>
        </p:txBody>
      </p:sp>
      <p:sp>
        <p:nvSpPr>
          <p:cNvPr id="17" name="TextBox 17"/>
          <p:cNvSpPr txBox="1"/>
          <p:nvPr/>
        </p:nvSpPr>
        <p:spPr>
          <a:xfrm>
            <a:off x="281421" y="9058761"/>
            <a:ext cx="7124349" cy="762635"/>
          </a:xfrm>
          <a:prstGeom prst="rect">
            <a:avLst/>
          </a:prstGeom>
        </p:spPr>
        <p:txBody>
          <a:bodyPr lIns="0" tIns="0" rIns="0" bIns="0" rtlCol="0" anchor="t">
            <a:spAutoFit/>
          </a:bodyPr>
          <a:lstStyle/>
          <a:p>
            <a:pPr algn="ctr">
              <a:lnSpc>
                <a:spcPts val="1540"/>
              </a:lnSpc>
              <a:spcBef>
                <a:spcPct val="0"/>
              </a:spcBef>
            </a:pPr>
            <a:r>
              <a:rPr lang="en-US" sz="1100" dirty="0">
                <a:solidFill>
                  <a:srgbClr val="000000"/>
                </a:solidFill>
                <a:latin typeface="Lato"/>
                <a:ea typeface="Lato"/>
                <a:cs typeface="Lato"/>
                <a:sym typeface="Lato"/>
              </a:rPr>
              <a:t>SNAP matching programs have been in Indiana since 2013. In 2022, the St. Joseph Community Health Foundation in Fort Wayne received a </a:t>
            </a:r>
            <a:r>
              <a:rPr lang="en-US" sz="1100" dirty="0" err="1">
                <a:solidFill>
                  <a:srgbClr val="000000"/>
                </a:solidFill>
                <a:latin typeface="Lato"/>
                <a:ea typeface="Lato"/>
                <a:cs typeface="Lato"/>
                <a:sym typeface="Lato"/>
              </a:rPr>
              <a:t>GusNIP</a:t>
            </a:r>
            <a:r>
              <a:rPr lang="en-US" sz="1100" dirty="0">
                <a:solidFill>
                  <a:srgbClr val="000000"/>
                </a:solidFill>
                <a:latin typeface="Lato"/>
                <a:ea typeface="Lato"/>
                <a:cs typeface="Lato"/>
                <a:sym typeface="Lato"/>
              </a:rPr>
              <a:t> grant to implement the Double Up Food Bucks program. In 2023, they partnered with the Indiana Department of Health to expand the program statewide. By 2025, the Department took on administrative responsibilities to further develop Double Up Indiana in collaboration with regional organizations.</a:t>
            </a:r>
          </a:p>
        </p:txBody>
      </p:sp>
      <p:sp>
        <p:nvSpPr>
          <p:cNvPr id="18" name="TextBox 18"/>
          <p:cNvSpPr txBox="1"/>
          <p:nvPr/>
        </p:nvSpPr>
        <p:spPr>
          <a:xfrm>
            <a:off x="4025369" y="6117410"/>
            <a:ext cx="3417551" cy="2569742"/>
          </a:xfrm>
          <a:prstGeom prst="rect">
            <a:avLst/>
          </a:prstGeom>
        </p:spPr>
        <p:txBody>
          <a:bodyPr lIns="0" tIns="0" rIns="0" bIns="0" rtlCol="0" anchor="t">
            <a:spAutoFit/>
          </a:bodyPr>
          <a:lstStyle/>
          <a:p>
            <a:pPr>
              <a:lnSpc>
                <a:spcPts val="1707"/>
              </a:lnSpc>
              <a:spcBef>
                <a:spcPct val="0"/>
              </a:spcBef>
            </a:pPr>
            <a:r>
              <a:rPr lang="en-US" sz="1200" b="1" i="1" dirty="0">
                <a:solidFill>
                  <a:srgbClr val="000000"/>
                </a:solidFill>
                <a:latin typeface="Lato Bold Italics"/>
                <a:ea typeface="Lato Bold Italics"/>
                <a:cs typeface="Lato Bold Italics"/>
                <a:sym typeface="Lato Bold Italics"/>
              </a:rPr>
              <a:t>“Participating in Double Up Indiana has created a more welcoming and accessible market environment for SNAP shoppers. The program not only supports food access, but also strengthens connections between local farmers and the community. During the first season we participated in Double Up we saw an over 1200% increase in SNAP redemption. It’s a wonderful program that has helped us better meet a need in our community.”</a:t>
            </a:r>
          </a:p>
          <a:p>
            <a:pPr algn="ctr">
              <a:lnSpc>
                <a:spcPts val="1707"/>
              </a:lnSpc>
              <a:spcBef>
                <a:spcPct val="0"/>
              </a:spcBef>
            </a:pPr>
            <a:endParaRPr lang="en-US" sz="1219" b="1" i="1" dirty="0">
              <a:solidFill>
                <a:srgbClr val="000000"/>
              </a:solidFill>
              <a:latin typeface="Lato Bold Italics"/>
              <a:ea typeface="Lato Bold Italics"/>
              <a:cs typeface="Lato Bold Italics"/>
              <a:sym typeface="Lato Bold Italics"/>
            </a:endParaRPr>
          </a:p>
          <a:p>
            <a:pPr algn="ctr">
              <a:lnSpc>
                <a:spcPts val="1567"/>
              </a:lnSpc>
              <a:spcBef>
                <a:spcPct val="0"/>
              </a:spcBef>
            </a:pPr>
            <a:r>
              <a:rPr lang="en-US" sz="1119" b="1" dirty="0">
                <a:solidFill>
                  <a:srgbClr val="000000"/>
                </a:solidFill>
                <a:latin typeface="Lato Bold"/>
                <a:ea typeface="Lato Bold"/>
                <a:cs typeface="Lato Bold"/>
                <a:sym typeface="Lato Bold"/>
              </a:rPr>
              <a:t>— Nanci Sears Perry, Yorktown Farm &amp; Artisan Market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211071" y="280698"/>
            <a:ext cx="3234846" cy="6278377"/>
            <a:chOff x="0" y="0"/>
            <a:chExt cx="1127615" cy="2188541"/>
          </a:xfrm>
        </p:grpSpPr>
        <p:sp>
          <p:nvSpPr>
            <p:cNvPr id="3" name="Freeform 3"/>
            <p:cNvSpPr/>
            <p:nvPr/>
          </p:nvSpPr>
          <p:spPr>
            <a:xfrm>
              <a:off x="0" y="0"/>
              <a:ext cx="1127615" cy="2188541"/>
            </a:xfrm>
            <a:custGeom>
              <a:avLst/>
              <a:gdLst/>
              <a:ahLst/>
              <a:cxnLst/>
              <a:rect l="l" t="t" r="r" b="b"/>
              <a:pathLst>
                <a:path w="1127615" h="2188541">
                  <a:moveTo>
                    <a:pt x="31113" y="0"/>
                  </a:moveTo>
                  <a:lnTo>
                    <a:pt x="1096502" y="0"/>
                  </a:lnTo>
                  <a:cubicBezTo>
                    <a:pt x="1104754" y="0"/>
                    <a:pt x="1112668" y="3278"/>
                    <a:pt x="1118502" y="9113"/>
                  </a:cubicBezTo>
                  <a:cubicBezTo>
                    <a:pt x="1124337" y="14947"/>
                    <a:pt x="1127615" y="22861"/>
                    <a:pt x="1127615" y="31113"/>
                  </a:cubicBezTo>
                  <a:lnTo>
                    <a:pt x="1127615" y="2157428"/>
                  </a:lnTo>
                  <a:cubicBezTo>
                    <a:pt x="1127615" y="2165680"/>
                    <a:pt x="1124337" y="2173593"/>
                    <a:pt x="1118502" y="2179428"/>
                  </a:cubicBezTo>
                  <a:cubicBezTo>
                    <a:pt x="1112668" y="2185263"/>
                    <a:pt x="1104754" y="2188541"/>
                    <a:pt x="1096502" y="2188541"/>
                  </a:cubicBezTo>
                  <a:lnTo>
                    <a:pt x="31113" y="2188541"/>
                  </a:lnTo>
                  <a:cubicBezTo>
                    <a:pt x="22861" y="2188541"/>
                    <a:pt x="14947" y="2185263"/>
                    <a:pt x="9113" y="2179428"/>
                  </a:cubicBezTo>
                  <a:cubicBezTo>
                    <a:pt x="3278" y="2173593"/>
                    <a:pt x="0" y="2165680"/>
                    <a:pt x="0" y="2157428"/>
                  </a:cubicBezTo>
                  <a:lnTo>
                    <a:pt x="0" y="31113"/>
                  </a:lnTo>
                  <a:cubicBezTo>
                    <a:pt x="0" y="22861"/>
                    <a:pt x="3278" y="14947"/>
                    <a:pt x="9113" y="9113"/>
                  </a:cubicBezTo>
                  <a:cubicBezTo>
                    <a:pt x="14947" y="3278"/>
                    <a:pt x="22861" y="0"/>
                    <a:pt x="31113" y="0"/>
                  </a:cubicBezTo>
                  <a:close/>
                </a:path>
              </a:pathLst>
            </a:custGeom>
            <a:solidFill>
              <a:srgbClr val="75C159"/>
            </a:solidFill>
          </p:spPr>
          <p:txBody>
            <a:bodyPr/>
            <a:lstStyle/>
            <a:p>
              <a:endParaRPr lang="en-US"/>
            </a:p>
          </p:txBody>
        </p:sp>
        <p:sp>
          <p:nvSpPr>
            <p:cNvPr id="4" name="TextBox 4"/>
            <p:cNvSpPr txBox="1"/>
            <p:nvPr/>
          </p:nvSpPr>
          <p:spPr>
            <a:xfrm>
              <a:off x="0" y="-47625"/>
              <a:ext cx="1127615" cy="2236166"/>
            </a:xfrm>
            <a:prstGeom prst="rect">
              <a:avLst/>
            </a:prstGeom>
          </p:spPr>
          <p:txBody>
            <a:bodyPr lIns="50800" tIns="50800" rIns="50800" bIns="50800" rtlCol="0" anchor="ctr"/>
            <a:lstStyle/>
            <a:p>
              <a:pPr algn="ctr">
                <a:lnSpc>
                  <a:spcPts val="2519"/>
                </a:lnSpc>
              </a:pPr>
              <a:endParaRPr/>
            </a:p>
          </p:txBody>
        </p:sp>
      </p:grpSp>
      <p:sp>
        <p:nvSpPr>
          <p:cNvPr id="5" name="TextBox 5"/>
          <p:cNvSpPr txBox="1"/>
          <p:nvPr/>
        </p:nvSpPr>
        <p:spPr>
          <a:xfrm>
            <a:off x="4233123" y="305596"/>
            <a:ext cx="3212794" cy="6253478"/>
          </a:xfrm>
          <a:prstGeom prst="rect">
            <a:avLst/>
          </a:prstGeom>
        </p:spPr>
        <p:txBody>
          <a:bodyPr lIns="0" tIns="0" rIns="0" bIns="0" rtlCol="0" anchor="t">
            <a:spAutoFit/>
          </a:bodyPr>
          <a:lstStyle/>
          <a:p>
            <a:pPr algn="ctr">
              <a:lnSpc>
                <a:spcPts val="3228"/>
              </a:lnSpc>
              <a:spcBef>
                <a:spcPct val="0"/>
              </a:spcBef>
            </a:pPr>
            <a:r>
              <a:rPr lang="en-US" sz="2305" b="1">
                <a:solidFill>
                  <a:srgbClr val="FFFFFF"/>
                </a:solidFill>
                <a:latin typeface="Lato Bold"/>
                <a:ea typeface="Lato Bold"/>
                <a:cs typeface="Lato Bold"/>
                <a:sym typeface="Lato Bold"/>
              </a:rPr>
              <a:t>2025 Highlights</a:t>
            </a:r>
          </a:p>
          <a:p>
            <a:pPr algn="ctr">
              <a:lnSpc>
                <a:spcPts val="3269"/>
              </a:lnSpc>
              <a:spcBef>
                <a:spcPct val="0"/>
              </a:spcBef>
            </a:pPr>
            <a:endParaRPr lang="en-US" sz="2305" b="1">
              <a:solidFill>
                <a:srgbClr val="FFFFFF"/>
              </a:solidFill>
              <a:latin typeface="Lato Bold"/>
              <a:ea typeface="Lato Bold"/>
              <a:cs typeface="Lato Bold"/>
              <a:sym typeface="Lato Bold"/>
            </a:endParaRPr>
          </a:p>
          <a:p>
            <a:pPr algn="ctr">
              <a:lnSpc>
                <a:spcPts val="2288"/>
              </a:lnSpc>
              <a:spcBef>
                <a:spcPct val="0"/>
              </a:spcBef>
            </a:pPr>
            <a:endParaRPr lang="en-US" sz="2305" b="1">
              <a:solidFill>
                <a:srgbClr val="FFFFFF"/>
              </a:solidFill>
              <a:latin typeface="Lato Bold"/>
              <a:ea typeface="Lato Bold"/>
              <a:cs typeface="Lato Bold"/>
              <a:sym typeface="Lato Bold"/>
            </a:endParaRPr>
          </a:p>
          <a:p>
            <a:pPr algn="ctr">
              <a:lnSpc>
                <a:spcPts val="2288"/>
              </a:lnSpc>
              <a:spcBef>
                <a:spcPct val="0"/>
              </a:spcBef>
            </a:pPr>
            <a:r>
              <a:rPr lang="en-US" sz="1634">
                <a:solidFill>
                  <a:srgbClr val="FFFFFF"/>
                </a:solidFill>
                <a:latin typeface="Lato"/>
                <a:ea typeface="Lato"/>
                <a:cs typeface="Lato"/>
                <a:sym typeface="Lato"/>
              </a:rPr>
              <a:t>$202,407 Total Economic Impact for Hoosier families and businesses</a:t>
            </a:r>
          </a:p>
          <a:p>
            <a:pPr algn="ctr">
              <a:lnSpc>
                <a:spcPts val="2288"/>
              </a:lnSpc>
              <a:spcBef>
                <a:spcPct val="0"/>
              </a:spcBef>
            </a:pPr>
            <a:endParaRPr lang="en-US" sz="1634">
              <a:solidFill>
                <a:srgbClr val="FFFFFF"/>
              </a:solidFill>
              <a:latin typeface="Lato"/>
              <a:ea typeface="Lato"/>
              <a:cs typeface="Lato"/>
              <a:sym typeface="Lato"/>
            </a:endParaRPr>
          </a:p>
          <a:p>
            <a:pPr algn="ctr">
              <a:lnSpc>
                <a:spcPts val="2288"/>
              </a:lnSpc>
              <a:spcBef>
                <a:spcPct val="0"/>
              </a:spcBef>
            </a:pPr>
            <a:endParaRPr lang="en-US" sz="1634">
              <a:solidFill>
                <a:srgbClr val="FFFFFF"/>
              </a:solidFill>
              <a:latin typeface="Lato"/>
              <a:ea typeface="Lato"/>
              <a:cs typeface="Lato"/>
              <a:sym typeface="Lato"/>
            </a:endParaRPr>
          </a:p>
          <a:p>
            <a:pPr algn="ctr">
              <a:lnSpc>
                <a:spcPts val="2288"/>
              </a:lnSpc>
              <a:spcBef>
                <a:spcPct val="0"/>
              </a:spcBef>
            </a:pPr>
            <a:r>
              <a:rPr lang="en-US" sz="1634">
                <a:solidFill>
                  <a:srgbClr val="FFFFFF"/>
                </a:solidFill>
                <a:latin typeface="Lato"/>
                <a:ea typeface="Lato"/>
                <a:cs typeface="Lato"/>
                <a:sym typeface="Lato"/>
              </a:rPr>
              <a:t>More than 4,044 individual SNAP households were reached</a:t>
            </a:r>
          </a:p>
          <a:p>
            <a:pPr algn="ctr">
              <a:lnSpc>
                <a:spcPts val="2288"/>
              </a:lnSpc>
              <a:spcBef>
                <a:spcPct val="0"/>
              </a:spcBef>
            </a:pPr>
            <a:endParaRPr lang="en-US" sz="1634">
              <a:solidFill>
                <a:srgbClr val="FFFFFF"/>
              </a:solidFill>
              <a:latin typeface="Lato"/>
              <a:ea typeface="Lato"/>
              <a:cs typeface="Lato"/>
              <a:sym typeface="Lato"/>
            </a:endParaRPr>
          </a:p>
          <a:p>
            <a:pPr algn="ctr">
              <a:lnSpc>
                <a:spcPts val="2288"/>
              </a:lnSpc>
              <a:spcBef>
                <a:spcPct val="0"/>
              </a:spcBef>
            </a:pPr>
            <a:endParaRPr lang="en-US" sz="1634">
              <a:solidFill>
                <a:srgbClr val="FFFFFF"/>
              </a:solidFill>
              <a:latin typeface="Lato"/>
              <a:ea typeface="Lato"/>
              <a:cs typeface="Lato"/>
              <a:sym typeface="Lato"/>
            </a:endParaRPr>
          </a:p>
          <a:p>
            <a:pPr algn="ctr">
              <a:lnSpc>
                <a:spcPts val="2288"/>
              </a:lnSpc>
              <a:spcBef>
                <a:spcPct val="0"/>
              </a:spcBef>
            </a:pPr>
            <a:r>
              <a:rPr lang="en-US" sz="1634">
                <a:solidFill>
                  <a:srgbClr val="FFFFFF"/>
                </a:solidFill>
                <a:latin typeface="Lato"/>
                <a:ea typeface="Lato"/>
                <a:cs typeface="Lato"/>
                <a:sym typeface="Lato"/>
              </a:rPr>
              <a:t>More than 181 Indiana farmers benefited from Double Up</a:t>
            </a:r>
          </a:p>
          <a:p>
            <a:pPr algn="ctr">
              <a:lnSpc>
                <a:spcPts val="2288"/>
              </a:lnSpc>
              <a:spcBef>
                <a:spcPct val="0"/>
              </a:spcBef>
            </a:pPr>
            <a:endParaRPr lang="en-US" sz="1634">
              <a:solidFill>
                <a:srgbClr val="FFFFFF"/>
              </a:solidFill>
              <a:latin typeface="Lato"/>
              <a:ea typeface="Lato"/>
              <a:cs typeface="Lato"/>
              <a:sym typeface="Lato"/>
            </a:endParaRPr>
          </a:p>
          <a:p>
            <a:pPr algn="ctr">
              <a:lnSpc>
                <a:spcPts val="2288"/>
              </a:lnSpc>
              <a:spcBef>
                <a:spcPct val="0"/>
              </a:spcBef>
            </a:pPr>
            <a:endParaRPr lang="en-US" sz="1634">
              <a:solidFill>
                <a:srgbClr val="FFFFFF"/>
              </a:solidFill>
              <a:latin typeface="Lato"/>
              <a:ea typeface="Lato"/>
              <a:cs typeface="Lato"/>
              <a:sym typeface="Lato"/>
            </a:endParaRPr>
          </a:p>
          <a:p>
            <a:pPr algn="ctr">
              <a:lnSpc>
                <a:spcPts val="1962"/>
              </a:lnSpc>
              <a:spcBef>
                <a:spcPct val="0"/>
              </a:spcBef>
            </a:pPr>
            <a:r>
              <a:rPr lang="en-US" sz="1401">
                <a:solidFill>
                  <a:srgbClr val="FFFFFF"/>
                </a:solidFill>
                <a:latin typeface="Lato"/>
                <a:ea typeface="Lato"/>
                <a:cs typeface="Lato"/>
                <a:sym typeface="Lato"/>
              </a:rPr>
              <a:t>The Indiana Department of Health was awarded the USDA Gus Schumacher Nutrition Incentive Program (GusNIP) grant which will allow the program to expand, increasing the number of locations and rural reach.</a:t>
            </a:r>
          </a:p>
          <a:p>
            <a:pPr algn="ctr">
              <a:lnSpc>
                <a:spcPts val="2288"/>
              </a:lnSpc>
              <a:spcBef>
                <a:spcPct val="0"/>
              </a:spcBef>
            </a:pPr>
            <a:endParaRPr lang="en-US" sz="1401">
              <a:solidFill>
                <a:srgbClr val="FFFFFF"/>
              </a:solidFill>
              <a:latin typeface="Lato"/>
              <a:ea typeface="Lato"/>
              <a:cs typeface="Lato"/>
              <a:sym typeface="Lato"/>
            </a:endParaRPr>
          </a:p>
        </p:txBody>
      </p:sp>
      <p:sp>
        <p:nvSpPr>
          <p:cNvPr id="6" name="TextBox 6"/>
          <p:cNvSpPr txBox="1"/>
          <p:nvPr/>
        </p:nvSpPr>
        <p:spPr>
          <a:xfrm>
            <a:off x="231578" y="276045"/>
            <a:ext cx="3916934" cy="6405880"/>
          </a:xfrm>
          <a:prstGeom prst="rect">
            <a:avLst/>
          </a:prstGeom>
        </p:spPr>
        <p:txBody>
          <a:bodyPr lIns="0" tIns="0" rIns="0" bIns="0" rtlCol="0" anchor="t">
            <a:spAutoFit/>
          </a:bodyPr>
          <a:lstStyle/>
          <a:p>
            <a:pPr algn="l">
              <a:lnSpc>
                <a:spcPts val="1819"/>
              </a:lnSpc>
              <a:spcBef>
                <a:spcPct val="0"/>
              </a:spcBef>
            </a:pPr>
            <a:r>
              <a:rPr lang="en-US" sz="1299">
                <a:solidFill>
                  <a:srgbClr val="000000"/>
                </a:solidFill>
                <a:latin typeface="Lato"/>
                <a:ea typeface="Lato"/>
                <a:cs typeface="Lato"/>
                <a:sym typeface="Lato"/>
              </a:rPr>
              <a:t>Today,</a:t>
            </a:r>
            <a:r>
              <a:rPr lang="en-US" sz="1299">
                <a:solidFill>
                  <a:srgbClr val="01A267"/>
                </a:solidFill>
                <a:latin typeface="Lato"/>
                <a:ea typeface="Lato"/>
                <a:cs typeface="Lato"/>
                <a:sym typeface="Lato"/>
              </a:rPr>
              <a:t> </a:t>
            </a:r>
            <a:r>
              <a:rPr lang="en-US" sz="1299" b="1">
                <a:solidFill>
                  <a:srgbClr val="75C159"/>
                </a:solidFill>
                <a:latin typeface="Lato Bold"/>
                <a:ea typeface="Lato Bold"/>
                <a:cs typeface="Lato Bold"/>
                <a:sym typeface="Lato Bold"/>
              </a:rPr>
              <a:t>Double Up is a statewide success</a:t>
            </a:r>
            <a:r>
              <a:rPr lang="en-US" sz="1299">
                <a:solidFill>
                  <a:srgbClr val="000000"/>
                </a:solidFill>
                <a:latin typeface="Lato"/>
                <a:ea typeface="Lato"/>
                <a:cs typeface="Lato"/>
                <a:sym typeface="Lato"/>
              </a:rPr>
              <a:t> powered by federal, state, and philanthropic support. It is also a national model for healthy food incentives.</a:t>
            </a:r>
          </a:p>
          <a:p>
            <a:pPr algn="l">
              <a:lnSpc>
                <a:spcPts val="1819"/>
              </a:lnSpc>
              <a:spcBef>
                <a:spcPct val="0"/>
              </a:spcBef>
            </a:pPr>
            <a:endParaRPr lang="en-US" sz="1299">
              <a:solidFill>
                <a:srgbClr val="000000"/>
              </a:solidFill>
              <a:latin typeface="Lato"/>
              <a:ea typeface="Lato"/>
              <a:cs typeface="Lato"/>
              <a:sym typeface="Lato"/>
            </a:endParaRPr>
          </a:p>
          <a:p>
            <a:pPr algn="l">
              <a:lnSpc>
                <a:spcPts val="1819"/>
              </a:lnSpc>
              <a:spcBef>
                <a:spcPct val="0"/>
              </a:spcBef>
            </a:pPr>
            <a:r>
              <a:rPr lang="en-US" sz="1299" b="1">
                <a:solidFill>
                  <a:srgbClr val="75C159"/>
                </a:solidFill>
                <a:latin typeface="Lato Bold"/>
                <a:ea typeface="Lato Bold"/>
                <a:cs typeface="Lato Bold"/>
                <a:sym typeface="Lato Bold"/>
              </a:rPr>
              <a:t>Shaping Public Policy</a:t>
            </a:r>
          </a:p>
          <a:p>
            <a:pPr algn="l">
              <a:lnSpc>
                <a:spcPts val="1819"/>
              </a:lnSpc>
              <a:spcBef>
                <a:spcPct val="0"/>
              </a:spcBef>
            </a:pPr>
            <a:r>
              <a:rPr lang="en-US" sz="1299">
                <a:solidFill>
                  <a:srgbClr val="000000"/>
                </a:solidFill>
                <a:latin typeface="Lato"/>
                <a:ea typeface="Lato"/>
                <a:cs typeface="Lato"/>
                <a:sym typeface="Lato"/>
              </a:rPr>
              <a:t>Double Up’s track record of positive impact for families and farmers helped make federal support for incentives a permanent part of America’s farm bills.</a:t>
            </a:r>
          </a:p>
          <a:p>
            <a:pPr algn="l">
              <a:lnSpc>
                <a:spcPts val="1819"/>
              </a:lnSpc>
              <a:spcBef>
                <a:spcPct val="0"/>
              </a:spcBef>
            </a:pPr>
            <a:endParaRPr lang="en-US" sz="1299">
              <a:solidFill>
                <a:srgbClr val="000000"/>
              </a:solidFill>
              <a:latin typeface="Lato"/>
              <a:ea typeface="Lato"/>
              <a:cs typeface="Lato"/>
              <a:sym typeface="Lato"/>
            </a:endParaRPr>
          </a:p>
          <a:p>
            <a:pPr algn="l">
              <a:lnSpc>
                <a:spcPts val="1819"/>
              </a:lnSpc>
              <a:spcBef>
                <a:spcPct val="0"/>
              </a:spcBef>
            </a:pPr>
            <a:r>
              <a:rPr lang="en-US" sz="1299" b="1">
                <a:solidFill>
                  <a:srgbClr val="75C159"/>
                </a:solidFill>
                <a:latin typeface="Lato Bold"/>
                <a:ea typeface="Lato Bold"/>
                <a:cs typeface="Lato Bold"/>
                <a:sym typeface="Lato Bold"/>
              </a:rPr>
              <a:t>Looking Forward </a:t>
            </a:r>
          </a:p>
          <a:p>
            <a:pPr algn="l">
              <a:lnSpc>
                <a:spcPts val="1819"/>
              </a:lnSpc>
              <a:spcBef>
                <a:spcPct val="0"/>
              </a:spcBef>
            </a:pPr>
            <a:r>
              <a:rPr lang="en-US" sz="1299">
                <a:solidFill>
                  <a:srgbClr val="000000"/>
                </a:solidFill>
                <a:latin typeface="Lato"/>
                <a:ea typeface="Lato"/>
                <a:cs typeface="Lato"/>
                <a:sym typeface="Lato"/>
              </a:rPr>
              <a:t>Some of our goals for the future include: </a:t>
            </a:r>
          </a:p>
          <a:p>
            <a:pPr marL="280669" lvl="1" indent="-140335" algn="l">
              <a:lnSpc>
                <a:spcPts val="1819"/>
              </a:lnSpc>
              <a:buFont typeface="Arial"/>
              <a:buChar char="•"/>
            </a:pPr>
            <a:r>
              <a:rPr lang="en-US" sz="1299">
                <a:solidFill>
                  <a:srgbClr val="000000"/>
                </a:solidFill>
                <a:latin typeface="Lato"/>
                <a:ea typeface="Lato"/>
                <a:cs typeface="Lato"/>
                <a:sym typeface="Lato"/>
              </a:rPr>
              <a:t>Scale Double Up Indiana across the state at farmers markets and local retail sites.</a:t>
            </a:r>
          </a:p>
          <a:p>
            <a:pPr marL="280669" lvl="1" indent="-140335" algn="l">
              <a:lnSpc>
                <a:spcPts val="1819"/>
              </a:lnSpc>
              <a:buFont typeface="Arial"/>
              <a:buChar char="•"/>
            </a:pPr>
            <a:r>
              <a:rPr lang="en-US" sz="1299">
                <a:solidFill>
                  <a:srgbClr val="000000"/>
                </a:solidFill>
                <a:latin typeface="Lato"/>
                <a:ea typeface="Lato"/>
                <a:cs typeface="Lato"/>
                <a:sym typeface="Lato"/>
              </a:rPr>
              <a:t>Enhance communication efforts to increase awareness of Double Up Indiana to increase utilization.</a:t>
            </a:r>
          </a:p>
          <a:p>
            <a:pPr marL="280669" lvl="1" indent="-140335" algn="l">
              <a:lnSpc>
                <a:spcPts val="1819"/>
              </a:lnSpc>
              <a:buFont typeface="Arial"/>
              <a:buChar char="•"/>
            </a:pPr>
            <a:r>
              <a:rPr lang="en-US" sz="1299">
                <a:solidFill>
                  <a:srgbClr val="000000"/>
                </a:solidFill>
                <a:latin typeface="Lato"/>
                <a:ea typeface="Lato"/>
                <a:cs typeface="Lato"/>
                <a:sym typeface="Lato"/>
              </a:rPr>
              <a:t>Evolve redemption processes by transitioning to electronic incentives (e-incentives). </a:t>
            </a:r>
          </a:p>
          <a:p>
            <a:pPr marL="280669" lvl="1" indent="-140335" algn="l">
              <a:lnSpc>
                <a:spcPts val="1819"/>
              </a:lnSpc>
              <a:buFont typeface="Arial"/>
              <a:buChar char="•"/>
            </a:pPr>
            <a:r>
              <a:rPr lang="en-US" sz="1299">
                <a:solidFill>
                  <a:srgbClr val="000000"/>
                </a:solidFill>
                <a:latin typeface="Lato"/>
                <a:ea typeface="Lato"/>
                <a:cs typeface="Lato"/>
                <a:sym typeface="Lato"/>
              </a:rPr>
              <a:t>Conduct an EBT integration feasibility study through the Rural Health Transformation Program (RHTP).</a:t>
            </a:r>
          </a:p>
          <a:p>
            <a:pPr marL="280669" lvl="1" indent="-140335" algn="l">
              <a:lnSpc>
                <a:spcPts val="1819"/>
              </a:lnSpc>
              <a:buFont typeface="Arial"/>
              <a:buChar char="•"/>
            </a:pPr>
            <a:r>
              <a:rPr lang="en-US" sz="1299">
                <a:solidFill>
                  <a:srgbClr val="000000"/>
                </a:solidFill>
                <a:latin typeface="Lato"/>
                <a:ea typeface="Lato"/>
                <a:cs typeface="Lato"/>
                <a:sym typeface="Lato"/>
              </a:rPr>
              <a:t>Enhance evaluation and data collection to measure long-term impact on food access, local economies, and household nutrition.</a:t>
            </a:r>
          </a:p>
          <a:p>
            <a:pPr marL="280669" lvl="1" indent="-140335" algn="l">
              <a:lnSpc>
                <a:spcPts val="1819"/>
              </a:lnSpc>
              <a:buFont typeface="Arial"/>
              <a:buChar char="•"/>
            </a:pPr>
            <a:r>
              <a:rPr lang="en-US" sz="1299">
                <a:solidFill>
                  <a:srgbClr val="000000"/>
                </a:solidFill>
                <a:latin typeface="Lato"/>
                <a:ea typeface="Lato"/>
                <a:cs typeface="Lato"/>
                <a:sym typeface="Lato"/>
              </a:rPr>
              <a:t>Strengthen year-round and rural community access through additional local food retailers (grocery stores).</a:t>
            </a:r>
          </a:p>
          <a:p>
            <a:pPr algn="l">
              <a:lnSpc>
                <a:spcPts val="1819"/>
              </a:lnSpc>
              <a:spcBef>
                <a:spcPct val="0"/>
              </a:spcBef>
            </a:pPr>
            <a:endParaRPr lang="en-US" sz="1299">
              <a:solidFill>
                <a:srgbClr val="000000"/>
              </a:solidFill>
              <a:latin typeface="Lato"/>
              <a:ea typeface="Lato"/>
              <a:cs typeface="Lato"/>
              <a:sym typeface="Lato"/>
            </a:endParaRPr>
          </a:p>
        </p:txBody>
      </p:sp>
      <p:sp>
        <p:nvSpPr>
          <p:cNvPr id="7" name="AutoShape 7"/>
          <p:cNvSpPr/>
          <p:nvPr/>
        </p:nvSpPr>
        <p:spPr>
          <a:xfrm flipV="1">
            <a:off x="305010" y="6830646"/>
            <a:ext cx="7140906" cy="0"/>
          </a:xfrm>
          <a:prstGeom prst="line">
            <a:avLst/>
          </a:prstGeom>
          <a:ln w="38100" cap="flat">
            <a:solidFill>
              <a:srgbClr val="425F20"/>
            </a:solidFill>
            <a:prstDash val="solid"/>
            <a:headEnd type="none" w="sm" len="sm"/>
            <a:tailEnd type="none" w="sm" len="sm"/>
          </a:ln>
        </p:spPr>
        <p:txBody>
          <a:bodyPr/>
          <a:lstStyle/>
          <a:p>
            <a:endParaRPr lang="en-US"/>
          </a:p>
        </p:txBody>
      </p:sp>
      <p:sp>
        <p:nvSpPr>
          <p:cNvPr id="8" name="Freeform 8"/>
          <p:cNvSpPr/>
          <p:nvPr/>
        </p:nvSpPr>
        <p:spPr>
          <a:xfrm>
            <a:off x="5524060" y="2087131"/>
            <a:ext cx="410108" cy="475488"/>
          </a:xfrm>
          <a:custGeom>
            <a:avLst/>
            <a:gdLst/>
            <a:ahLst/>
            <a:cxnLst/>
            <a:rect l="l" t="t" r="r" b="b"/>
            <a:pathLst>
              <a:path w="410108" h="475488">
                <a:moveTo>
                  <a:pt x="0" y="0"/>
                </a:moveTo>
                <a:lnTo>
                  <a:pt x="410109" y="0"/>
                </a:lnTo>
                <a:lnTo>
                  <a:pt x="410109" y="475488"/>
                </a:lnTo>
                <a:lnTo>
                  <a:pt x="0" y="47548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5542683" y="3255170"/>
            <a:ext cx="475699" cy="411480"/>
          </a:xfrm>
          <a:custGeom>
            <a:avLst/>
            <a:gdLst/>
            <a:ahLst/>
            <a:cxnLst/>
            <a:rect l="l" t="t" r="r" b="b"/>
            <a:pathLst>
              <a:path w="475699" h="411480">
                <a:moveTo>
                  <a:pt x="0" y="0"/>
                </a:moveTo>
                <a:lnTo>
                  <a:pt x="475700" y="0"/>
                </a:lnTo>
                <a:lnTo>
                  <a:pt x="475700" y="411480"/>
                </a:lnTo>
                <a:lnTo>
                  <a:pt x="0" y="41148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5499743" y="4346838"/>
            <a:ext cx="458743" cy="416882"/>
          </a:xfrm>
          <a:custGeom>
            <a:avLst/>
            <a:gdLst/>
            <a:ahLst/>
            <a:cxnLst/>
            <a:rect l="l" t="t" r="r" b="b"/>
            <a:pathLst>
              <a:path w="458743" h="416882">
                <a:moveTo>
                  <a:pt x="0" y="0"/>
                </a:moveTo>
                <a:lnTo>
                  <a:pt x="458743" y="0"/>
                </a:lnTo>
                <a:lnTo>
                  <a:pt x="458743" y="416883"/>
                </a:lnTo>
                <a:lnTo>
                  <a:pt x="0" y="41688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5475426" y="933063"/>
            <a:ext cx="458743" cy="458743"/>
          </a:xfrm>
          <a:custGeom>
            <a:avLst/>
            <a:gdLst/>
            <a:ahLst/>
            <a:cxnLst/>
            <a:rect l="l" t="t" r="r" b="b"/>
            <a:pathLst>
              <a:path w="458743" h="458743">
                <a:moveTo>
                  <a:pt x="0" y="0"/>
                </a:moveTo>
                <a:lnTo>
                  <a:pt x="458743" y="0"/>
                </a:lnTo>
                <a:lnTo>
                  <a:pt x="458743" y="458743"/>
                </a:lnTo>
                <a:lnTo>
                  <a:pt x="0" y="45874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919917" y="7064117"/>
            <a:ext cx="2544505" cy="242952"/>
          </a:xfrm>
          <a:prstGeom prst="rect">
            <a:avLst/>
          </a:prstGeom>
        </p:spPr>
        <p:txBody>
          <a:bodyPr wrap="square" lIns="0" tIns="0" rIns="0" bIns="0" rtlCol="0" anchor="t">
            <a:spAutoFit/>
          </a:bodyPr>
          <a:lstStyle/>
          <a:p>
            <a:pPr algn="l">
              <a:lnSpc>
                <a:spcPts val="2100"/>
              </a:lnSpc>
              <a:spcBef>
                <a:spcPct val="0"/>
              </a:spcBef>
            </a:pPr>
            <a:r>
              <a:rPr lang="en-US" sz="1500" b="1">
                <a:solidFill>
                  <a:srgbClr val="75C159"/>
                </a:solidFill>
                <a:latin typeface="Lato Bold"/>
                <a:ea typeface="Lato Bold"/>
                <a:cs typeface="Lato Bold"/>
                <a:sym typeface="Lato Bold"/>
              </a:rPr>
              <a:t>Double Up Sales in Indiana</a:t>
            </a:r>
          </a:p>
        </p:txBody>
      </p:sp>
      <p:sp>
        <p:nvSpPr>
          <p:cNvPr id="13" name="TextBox 13"/>
          <p:cNvSpPr txBox="1"/>
          <p:nvPr/>
        </p:nvSpPr>
        <p:spPr>
          <a:xfrm>
            <a:off x="5004024" y="7064117"/>
            <a:ext cx="1777776" cy="242952"/>
          </a:xfrm>
          <a:prstGeom prst="rect">
            <a:avLst/>
          </a:prstGeom>
        </p:spPr>
        <p:txBody>
          <a:bodyPr wrap="square" lIns="0" tIns="0" rIns="0" bIns="0" rtlCol="0" anchor="t">
            <a:spAutoFit/>
          </a:bodyPr>
          <a:lstStyle/>
          <a:p>
            <a:pPr algn="l">
              <a:lnSpc>
                <a:spcPts val="2100"/>
              </a:lnSpc>
              <a:spcBef>
                <a:spcPct val="0"/>
              </a:spcBef>
            </a:pPr>
            <a:r>
              <a:rPr lang="en-US" sz="1500" b="1" dirty="0">
                <a:solidFill>
                  <a:srgbClr val="75C159"/>
                </a:solidFill>
                <a:latin typeface="Lato Bold"/>
                <a:ea typeface="Lato Bold"/>
                <a:cs typeface="Lato Bold"/>
                <a:sym typeface="Lato Bold"/>
              </a:rPr>
              <a:t>Economic Impact</a:t>
            </a:r>
          </a:p>
        </p:txBody>
      </p:sp>
      <p:sp>
        <p:nvSpPr>
          <p:cNvPr id="14" name="TextBox 14"/>
          <p:cNvSpPr txBox="1"/>
          <p:nvPr/>
        </p:nvSpPr>
        <p:spPr>
          <a:xfrm>
            <a:off x="3177640" y="9359320"/>
            <a:ext cx="4594760" cy="481443"/>
          </a:xfrm>
          <a:prstGeom prst="rect">
            <a:avLst/>
          </a:prstGeom>
        </p:spPr>
        <p:txBody>
          <a:bodyPr lIns="0" tIns="0" rIns="0" bIns="0" rtlCol="0" anchor="t">
            <a:spAutoFit/>
          </a:bodyPr>
          <a:lstStyle/>
          <a:p>
            <a:pPr algn="l">
              <a:lnSpc>
                <a:spcPts val="1288"/>
              </a:lnSpc>
              <a:spcBef>
                <a:spcPct val="0"/>
              </a:spcBef>
            </a:pPr>
            <a:r>
              <a:rPr lang="en-US" sz="920">
                <a:solidFill>
                  <a:srgbClr val="000000"/>
                </a:solidFill>
                <a:latin typeface="Lato"/>
                <a:ea typeface="Lato"/>
                <a:cs typeface="Lato"/>
                <a:sym typeface="Lato"/>
              </a:rPr>
              <a:t>Due to federal funding changes and disruptions of SNAP with the federal shutdown in 2025, SNAP sales were impacted across the nation.</a:t>
            </a:r>
          </a:p>
          <a:p>
            <a:pPr algn="l">
              <a:lnSpc>
                <a:spcPts val="1288"/>
              </a:lnSpc>
              <a:spcBef>
                <a:spcPct val="0"/>
              </a:spcBef>
            </a:pPr>
            <a:endParaRPr lang="en-US" sz="920">
              <a:solidFill>
                <a:srgbClr val="000000"/>
              </a:solidFill>
              <a:latin typeface="Lato"/>
              <a:ea typeface="Lato"/>
              <a:cs typeface="Lato"/>
              <a:sym typeface="Lato"/>
            </a:endParaRPr>
          </a:p>
        </p:txBody>
      </p:sp>
      <p:pic>
        <p:nvPicPr>
          <p:cNvPr id="15" name="Picture 15"/>
          <p:cNvPicPr>
            <a:picLocks noChangeAspect="1"/>
          </p:cNvPicPr>
          <p:nvPr/>
        </p:nvPicPr>
        <p:blipFill>
          <a:blip r:embed="rId6"/>
          <a:stretch>
            <a:fillRect/>
          </a:stretch>
        </p:blipFill>
        <p:spPr>
          <a:xfrm>
            <a:off x="3911600" y="7251309"/>
            <a:ext cx="3377616" cy="2435636"/>
          </a:xfrm>
          <a:prstGeom prst="rect">
            <a:avLst/>
          </a:prstGeom>
        </p:spPr>
      </p:pic>
      <p:pic>
        <p:nvPicPr>
          <p:cNvPr id="16" name="Picture 16"/>
          <p:cNvPicPr>
            <a:picLocks noChangeAspect="1"/>
          </p:cNvPicPr>
          <p:nvPr/>
        </p:nvPicPr>
        <p:blipFill>
          <a:blip r:embed="rId7"/>
          <a:stretch>
            <a:fillRect/>
          </a:stretch>
        </p:blipFill>
        <p:spPr>
          <a:xfrm>
            <a:off x="231578" y="7162800"/>
            <a:ext cx="3529936" cy="254319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otalTime>38</TotalTime>
  <Words>542</Words>
  <Application>Microsoft Office PowerPoint</Application>
  <PresentationFormat>Custom</PresentationFormat>
  <Paragraphs>48</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Lato Bold</vt:lpstr>
      <vt:lpstr>Arial</vt:lpstr>
      <vt:lpstr>Lato</vt:lpstr>
      <vt:lpstr>Calibri</vt:lpstr>
      <vt:lpstr>Lato Bold Italics</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Double Up Indiana 2025 Indiana Overview</dc:title>
  <dc:creator>Shippy, Michelle</dc:creator>
  <cp:lastModifiedBy>Shippy, Michelle</cp:lastModifiedBy>
  <cp:revision>9</cp:revision>
  <dcterms:created xsi:type="dcterms:W3CDTF">2006-08-16T00:00:00Z</dcterms:created>
  <dcterms:modified xsi:type="dcterms:W3CDTF">2026-06-18T17:13:36Z</dcterms:modified>
  <dc:identifier>DAHIunKOWC4</dc:identifier>
</cp:coreProperties>
</file>